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56" r:id="rId5"/>
    <p:sldId id="266" r:id="rId6"/>
    <p:sldId id="267" r:id="rId7"/>
    <p:sldId id="268" r:id="rId8"/>
    <p:sldId id="26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9/29/2023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9/29/2023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9/29/2023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9/29/2023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9/29/2023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9/29/2023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9/29/2023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9/29/2023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0" y="0"/>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1090126" y="2939143"/>
            <a:ext cx="9144000" cy="1464906"/>
          </a:xfrm>
        </p:spPr>
        <p:txBody>
          <a:bodyPr>
            <a:noAutofit/>
          </a:bodyPr>
          <a:lstStyle/>
          <a:p>
            <a:pPr algn="ctr"/>
            <a:r>
              <a:rPr lang="en-US" sz="9600" b="1" i="1" dirty="0">
                <a:latin typeface="Times New Roman" panose="02020603050405020304" pitchFamily="18" charset="0"/>
                <a:cs typeface="Times New Roman" panose="02020603050405020304" pitchFamily="18" charset="0"/>
              </a:rPr>
              <a:t>   Smart Water Management</a:t>
            </a:r>
          </a:p>
        </p:txBody>
      </p:sp>
      <p:pic>
        <p:nvPicPr>
          <p:cNvPr id="6" name="Graphic 5" descr="Water with solid fill">
            <a:extLst>
              <a:ext uri="{FF2B5EF4-FFF2-40B4-BE49-F238E27FC236}">
                <a16:creationId xmlns:a16="http://schemas.microsoft.com/office/drawing/2014/main" id="{C22B0820-BEDD-05A3-1857-6B06E6FC61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6886" y="3070353"/>
            <a:ext cx="1038806" cy="1202485"/>
          </a:xfrm>
          <a:prstGeom prst="rect">
            <a:avLst/>
          </a:prstGeom>
        </p:spPr>
      </p:pic>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7839"/>
            <a:ext cx="12191980" cy="6858000"/>
          </a:xfrm>
          <a:prstGeom prst="rect">
            <a:avLst/>
          </a:prstGeom>
        </p:spPr>
      </p:pic>
      <p:sp>
        <p:nvSpPr>
          <p:cNvPr id="7" name="TextBox 6">
            <a:extLst>
              <a:ext uri="{FF2B5EF4-FFF2-40B4-BE49-F238E27FC236}">
                <a16:creationId xmlns:a16="http://schemas.microsoft.com/office/drawing/2014/main" id="{8F678C23-F5D0-A5EB-8A6B-32D2B86DFAC0}"/>
              </a:ext>
            </a:extLst>
          </p:cNvPr>
          <p:cNvSpPr txBox="1"/>
          <p:nvPr/>
        </p:nvSpPr>
        <p:spPr>
          <a:xfrm>
            <a:off x="6012406" y="672943"/>
            <a:ext cx="5878283" cy="3108543"/>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In both domestic and commercial usage, manipulation on the water is essential to avoid the lavishness of water. By this management system, water level would be monitor at any time by the user and also they can analyze the data of the water usage. </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3DE447F-E9B4-A998-7BC4-A6407BF4891C}"/>
              </a:ext>
            </a:extLst>
          </p:cNvPr>
          <p:cNvSpPr txBox="1"/>
          <p:nvPr/>
        </p:nvSpPr>
        <p:spPr>
          <a:xfrm>
            <a:off x="99532" y="672943"/>
            <a:ext cx="5408642" cy="2677656"/>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Water is a major resource of our day  to day lives. Since, most of the people has no idea or any awareness about the water management. In order to save the water , we have to learn how to manage the water.</a:t>
            </a:r>
            <a:endParaRPr lang="en-IN" sz="28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0C554B9-126E-C1F8-E92A-F4BF34C80D4B}"/>
              </a:ext>
            </a:extLst>
          </p:cNvPr>
          <p:cNvSpPr txBox="1"/>
          <p:nvPr/>
        </p:nvSpPr>
        <p:spPr>
          <a:xfrm>
            <a:off x="518240" y="-7839"/>
            <a:ext cx="3610948" cy="523220"/>
          </a:xfrm>
          <a:prstGeom prst="rect">
            <a:avLst/>
          </a:prstGeom>
          <a:noFill/>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Problem statement:</a:t>
            </a:r>
            <a:endParaRPr lang="en-IN" sz="28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B6823FA-A141-5A66-2CFA-021D38927D0B}"/>
              </a:ext>
            </a:extLst>
          </p:cNvPr>
          <p:cNvSpPr txBox="1"/>
          <p:nvPr/>
        </p:nvSpPr>
        <p:spPr>
          <a:xfrm>
            <a:off x="6012406" y="-7839"/>
            <a:ext cx="3610948" cy="523220"/>
          </a:xfrm>
          <a:prstGeom prst="rect">
            <a:avLst/>
          </a:prstGeom>
          <a:noFill/>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Problem Solution:</a:t>
            </a:r>
            <a:endParaRPr lang="en-IN" sz="28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A57E295-A43E-DA3B-96F5-66811C9C43FC}"/>
              </a:ext>
            </a:extLst>
          </p:cNvPr>
          <p:cNvPicPr>
            <a:picLocks noChangeAspect="1"/>
          </p:cNvPicPr>
          <p:nvPr/>
        </p:nvPicPr>
        <p:blipFill>
          <a:blip r:embed="rId4"/>
          <a:stretch>
            <a:fillRect/>
          </a:stretch>
        </p:blipFill>
        <p:spPr>
          <a:xfrm>
            <a:off x="2549589" y="4292991"/>
            <a:ext cx="3741575" cy="2263917"/>
          </a:xfrm>
          <a:prstGeom prst="rect">
            <a:avLst/>
          </a:prstGeom>
        </p:spPr>
      </p:pic>
      <p:sp>
        <p:nvSpPr>
          <p:cNvPr id="3" name="TextBox 2">
            <a:extLst>
              <a:ext uri="{FF2B5EF4-FFF2-40B4-BE49-F238E27FC236}">
                <a16:creationId xmlns:a16="http://schemas.microsoft.com/office/drawing/2014/main" id="{E2ABD6D6-7BCA-B5A0-4D6E-1BD150EE37FF}"/>
              </a:ext>
            </a:extLst>
          </p:cNvPr>
          <p:cNvSpPr txBox="1"/>
          <p:nvPr/>
        </p:nvSpPr>
        <p:spPr>
          <a:xfrm>
            <a:off x="343868" y="3769771"/>
            <a:ext cx="3610948" cy="523220"/>
          </a:xfrm>
          <a:prstGeom prst="rect">
            <a:avLst/>
          </a:prstGeom>
          <a:noFill/>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Prototype:</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415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0" y="0"/>
            <a:ext cx="12191980" cy="6858000"/>
          </a:xfrm>
          <a:prstGeom prst="rect">
            <a:avLst/>
          </a:prstGeom>
        </p:spPr>
      </p:pic>
      <p:sp>
        <p:nvSpPr>
          <p:cNvPr id="14" name="TextBox 13">
            <a:extLst>
              <a:ext uri="{FF2B5EF4-FFF2-40B4-BE49-F238E27FC236}">
                <a16:creationId xmlns:a16="http://schemas.microsoft.com/office/drawing/2014/main" id="{B0C554B9-126E-C1F8-E92A-F4BF34C80D4B}"/>
              </a:ext>
            </a:extLst>
          </p:cNvPr>
          <p:cNvSpPr txBox="1"/>
          <p:nvPr/>
        </p:nvSpPr>
        <p:spPr>
          <a:xfrm>
            <a:off x="4170808" y="228324"/>
            <a:ext cx="3610948" cy="523220"/>
          </a:xfrm>
          <a:prstGeom prst="rect">
            <a:avLst/>
          </a:prstGeom>
          <a:noFill/>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Methodology:</a:t>
            </a:r>
            <a:endParaRPr lang="en-IN" sz="2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D196F46-DA73-7F0C-8AF3-194309D81EF4}"/>
              </a:ext>
            </a:extLst>
          </p:cNvPr>
          <p:cNvPicPr>
            <a:picLocks noChangeAspect="1"/>
          </p:cNvPicPr>
          <p:nvPr/>
        </p:nvPicPr>
        <p:blipFill>
          <a:blip r:embed="rId4"/>
          <a:stretch>
            <a:fillRect/>
          </a:stretch>
        </p:blipFill>
        <p:spPr>
          <a:xfrm>
            <a:off x="6095999" y="0"/>
            <a:ext cx="2" cy="6858000"/>
          </a:xfrm>
          <a:prstGeom prst="rect">
            <a:avLst/>
          </a:prstGeom>
        </p:spPr>
      </p:pic>
      <p:pic>
        <p:nvPicPr>
          <p:cNvPr id="9" name="Picture 8">
            <a:extLst>
              <a:ext uri="{FF2B5EF4-FFF2-40B4-BE49-F238E27FC236}">
                <a16:creationId xmlns:a16="http://schemas.microsoft.com/office/drawing/2014/main" id="{C56C0C01-784B-C55B-6974-EFAE52E080C7}"/>
              </a:ext>
            </a:extLst>
          </p:cNvPr>
          <p:cNvPicPr>
            <a:picLocks noChangeAspect="1"/>
          </p:cNvPicPr>
          <p:nvPr/>
        </p:nvPicPr>
        <p:blipFill>
          <a:blip r:embed="rId4"/>
          <a:stretch>
            <a:fillRect/>
          </a:stretch>
        </p:blipFill>
        <p:spPr>
          <a:xfrm>
            <a:off x="6095999" y="0"/>
            <a:ext cx="2" cy="6858000"/>
          </a:xfrm>
          <a:prstGeom prst="rect">
            <a:avLst/>
          </a:prstGeom>
        </p:spPr>
      </p:pic>
      <p:pic>
        <p:nvPicPr>
          <p:cNvPr id="11" name="Picture 10">
            <a:extLst>
              <a:ext uri="{FF2B5EF4-FFF2-40B4-BE49-F238E27FC236}">
                <a16:creationId xmlns:a16="http://schemas.microsoft.com/office/drawing/2014/main" id="{DB4C92A3-FC2C-7DD6-4346-82C217321C93}"/>
              </a:ext>
            </a:extLst>
          </p:cNvPr>
          <p:cNvPicPr>
            <a:picLocks noChangeAspect="1"/>
          </p:cNvPicPr>
          <p:nvPr/>
        </p:nvPicPr>
        <p:blipFill>
          <a:blip r:embed="rId4"/>
          <a:stretch>
            <a:fillRect/>
          </a:stretch>
        </p:blipFill>
        <p:spPr>
          <a:xfrm>
            <a:off x="6095999" y="0"/>
            <a:ext cx="2" cy="6858000"/>
          </a:xfrm>
          <a:prstGeom prst="rect">
            <a:avLst/>
          </a:prstGeom>
        </p:spPr>
      </p:pic>
      <p:pic>
        <p:nvPicPr>
          <p:cNvPr id="13" name="Picture 12">
            <a:extLst>
              <a:ext uri="{FF2B5EF4-FFF2-40B4-BE49-F238E27FC236}">
                <a16:creationId xmlns:a16="http://schemas.microsoft.com/office/drawing/2014/main" id="{720AD383-6A7C-AE46-C5DA-DF0A7FC989C4}"/>
              </a:ext>
            </a:extLst>
          </p:cNvPr>
          <p:cNvPicPr>
            <a:picLocks noChangeAspect="1"/>
          </p:cNvPicPr>
          <p:nvPr/>
        </p:nvPicPr>
        <p:blipFill>
          <a:blip r:embed="rId5"/>
          <a:stretch>
            <a:fillRect/>
          </a:stretch>
        </p:blipFill>
        <p:spPr>
          <a:xfrm>
            <a:off x="951722" y="1270147"/>
            <a:ext cx="10170366" cy="5097919"/>
          </a:xfrm>
          <a:prstGeom prst="rect">
            <a:avLst/>
          </a:prstGeom>
        </p:spPr>
      </p:pic>
    </p:spTree>
    <p:extLst>
      <p:ext uri="{BB962C8B-B14F-4D97-AF65-F5344CB8AC3E}">
        <p14:creationId xmlns:p14="http://schemas.microsoft.com/office/powerpoint/2010/main" val="117431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0" y="0"/>
            <a:ext cx="12191980" cy="6858000"/>
          </a:xfrm>
          <a:prstGeom prst="rect">
            <a:avLst/>
          </a:prstGeom>
        </p:spPr>
      </p:pic>
      <p:sp>
        <p:nvSpPr>
          <p:cNvPr id="14" name="TextBox 13">
            <a:extLst>
              <a:ext uri="{FF2B5EF4-FFF2-40B4-BE49-F238E27FC236}">
                <a16:creationId xmlns:a16="http://schemas.microsoft.com/office/drawing/2014/main" id="{B0C554B9-126E-C1F8-E92A-F4BF34C80D4B}"/>
              </a:ext>
            </a:extLst>
          </p:cNvPr>
          <p:cNvSpPr txBox="1"/>
          <p:nvPr/>
        </p:nvSpPr>
        <p:spPr>
          <a:xfrm>
            <a:off x="860748" y="368978"/>
            <a:ext cx="3610948" cy="523220"/>
          </a:xfrm>
          <a:prstGeom prst="rect">
            <a:avLst/>
          </a:prstGeom>
          <a:noFill/>
        </p:spPr>
        <p:txBody>
          <a:bodyPr wrap="square">
            <a:spAutoFit/>
          </a:bodyPr>
          <a:lstStyle/>
          <a:p>
            <a:pPr algn="just"/>
            <a:r>
              <a:rPr lang="en-IN" sz="2800" b="1" dirty="0">
                <a:latin typeface="Times New Roman" panose="02020603050405020304" pitchFamily="18" charset="0"/>
                <a:cs typeface="Times New Roman" panose="02020603050405020304" pitchFamily="18" charset="0"/>
              </a:rPr>
              <a:t>Working Principle:</a:t>
            </a:r>
          </a:p>
        </p:txBody>
      </p:sp>
      <p:sp>
        <p:nvSpPr>
          <p:cNvPr id="17" name="TextBox 16">
            <a:extLst>
              <a:ext uri="{FF2B5EF4-FFF2-40B4-BE49-F238E27FC236}">
                <a16:creationId xmlns:a16="http://schemas.microsoft.com/office/drawing/2014/main" id="{9B6823FA-A141-5A66-2CFA-021D38927D0B}"/>
              </a:ext>
            </a:extLst>
          </p:cNvPr>
          <p:cNvSpPr txBox="1"/>
          <p:nvPr/>
        </p:nvSpPr>
        <p:spPr>
          <a:xfrm>
            <a:off x="860748" y="1200946"/>
            <a:ext cx="11110428" cy="5693866"/>
          </a:xfrm>
          <a:prstGeom prst="rect">
            <a:avLst/>
          </a:prstGeom>
          <a:noFill/>
        </p:spPr>
        <p:txBody>
          <a:bodyPr wrap="square">
            <a:spAutoFit/>
          </a:bodyPr>
          <a:lstStyle/>
          <a:p>
            <a:pPr algn="just"/>
            <a:r>
              <a:rPr lang="en-IN" sz="2800" dirty="0">
                <a:latin typeface="Times New Roman" panose="02020603050405020304" pitchFamily="18" charset="0"/>
                <a:cs typeface="Times New Roman" panose="02020603050405020304" pitchFamily="18" charset="0"/>
              </a:rPr>
              <a:t>Water level is continuously monitored by the user with the help of Ultra Sonic sensor.</a:t>
            </a:r>
          </a:p>
          <a:p>
            <a:pPr algn="just"/>
            <a:r>
              <a:rPr lang="en-IN" sz="2800" dirty="0">
                <a:latin typeface="Times New Roman" panose="02020603050405020304" pitchFamily="18" charset="0"/>
                <a:cs typeface="Times New Roman" panose="02020603050405020304" pitchFamily="18" charset="0"/>
              </a:rPr>
              <a:t>When the tank has been filled , it will be detected by Floating Switches sensor. Due to this alarm will be triggered and also the micro controller turns off the motor to avoid the water flow.</a:t>
            </a:r>
          </a:p>
          <a:p>
            <a:pPr algn="just"/>
            <a:r>
              <a:rPr lang="en-IN" sz="2800" dirty="0">
                <a:latin typeface="Times New Roman" panose="02020603050405020304" pitchFamily="18" charset="0"/>
                <a:cs typeface="Times New Roman" panose="02020603050405020304" pitchFamily="18" charset="0"/>
              </a:rPr>
              <a:t>In this system, user can analyse the data of their day to day life’s water usage .</a:t>
            </a:r>
          </a:p>
          <a:p>
            <a:pPr algn="just"/>
            <a:r>
              <a:rPr lang="en-IN" sz="2800" dirty="0">
                <a:latin typeface="Times New Roman" panose="02020603050405020304" pitchFamily="18" charset="0"/>
                <a:cs typeface="Times New Roman" panose="02020603050405020304" pitchFamily="18" charset="0"/>
              </a:rPr>
              <a:t>By using the LoRa network ,the alert message would be passed to the user, when the water level is low.</a:t>
            </a:r>
          </a:p>
          <a:p>
            <a:pPr algn="just"/>
            <a:r>
              <a:rPr lang="en-IN" sz="2800" dirty="0">
                <a:latin typeface="Times New Roman" panose="02020603050405020304" pitchFamily="18" charset="0"/>
                <a:cs typeface="Times New Roman" panose="02020603050405020304" pitchFamily="18" charset="0"/>
              </a:rPr>
              <a:t>And also can monitor the temperature of the water with the help of temperature sensor.</a:t>
            </a:r>
          </a:p>
          <a:p>
            <a:pPr algn="just"/>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pic>
        <p:nvPicPr>
          <p:cNvPr id="2" name="Graphic 1" descr="Water with solid fill">
            <a:extLst>
              <a:ext uri="{FF2B5EF4-FFF2-40B4-BE49-F238E27FC236}">
                <a16:creationId xmlns:a16="http://schemas.microsoft.com/office/drawing/2014/main" id="{A491F400-8EB3-C2D8-A5E9-D554B631F0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013" y="1290320"/>
            <a:ext cx="391885" cy="424911"/>
          </a:xfrm>
          <a:prstGeom prst="rect">
            <a:avLst/>
          </a:prstGeom>
        </p:spPr>
      </p:pic>
      <p:pic>
        <p:nvPicPr>
          <p:cNvPr id="3" name="Graphic 2" descr="Water with solid fill">
            <a:extLst>
              <a:ext uri="{FF2B5EF4-FFF2-40B4-BE49-F238E27FC236}">
                <a16:creationId xmlns:a16="http://schemas.microsoft.com/office/drawing/2014/main" id="{D62F299C-46E8-E7C9-6103-8687693B3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013" y="2122321"/>
            <a:ext cx="391886" cy="424911"/>
          </a:xfrm>
          <a:prstGeom prst="rect">
            <a:avLst/>
          </a:prstGeom>
        </p:spPr>
      </p:pic>
      <p:pic>
        <p:nvPicPr>
          <p:cNvPr id="4" name="Graphic 3" descr="Water with solid fill">
            <a:extLst>
              <a:ext uri="{FF2B5EF4-FFF2-40B4-BE49-F238E27FC236}">
                <a16:creationId xmlns:a16="http://schemas.microsoft.com/office/drawing/2014/main" id="{FBB034D1-C63B-5215-3F41-06A9445DC3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314" y="3323825"/>
            <a:ext cx="391886" cy="424912"/>
          </a:xfrm>
          <a:prstGeom prst="rect">
            <a:avLst/>
          </a:prstGeom>
        </p:spPr>
      </p:pic>
      <p:pic>
        <p:nvPicPr>
          <p:cNvPr id="6" name="Graphic 5" descr="Water with solid fill">
            <a:extLst>
              <a:ext uri="{FF2B5EF4-FFF2-40B4-BE49-F238E27FC236}">
                <a16:creationId xmlns:a16="http://schemas.microsoft.com/office/drawing/2014/main" id="{459B0BF9-F837-841C-F123-56629C6E5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937" y="4243931"/>
            <a:ext cx="391887" cy="424913"/>
          </a:xfrm>
          <a:prstGeom prst="rect">
            <a:avLst/>
          </a:prstGeom>
        </p:spPr>
      </p:pic>
      <p:pic>
        <p:nvPicPr>
          <p:cNvPr id="8" name="Graphic 7" descr="Water with solid fill">
            <a:extLst>
              <a:ext uri="{FF2B5EF4-FFF2-40B4-BE49-F238E27FC236}">
                <a16:creationId xmlns:a16="http://schemas.microsoft.com/office/drawing/2014/main" id="{8D42B362-CBFF-9614-6CC2-C3C5BC1DA6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248" y="5129794"/>
            <a:ext cx="393265" cy="424913"/>
          </a:xfrm>
          <a:prstGeom prst="rect">
            <a:avLst/>
          </a:prstGeom>
        </p:spPr>
      </p:pic>
    </p:spTree>
    <p:extLst>
      <p:ext uri="{BB962C8B-B14F-4D97-AF65-F5344CB8AC3E}">
        <p14:creationId xmlns:p14="http://schemas.microsoft.com/office/powerpoint/2010/main" val="2383676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0" y="0"/>
            <a:ext cx="12191980" cy="6858000"/>
          </a:xfrm>
          <a:prstGeom prst="rect">
            <a:avLst/>
          </a:prstGeom>
        </p:spPr>
      </p:pic>
      <p:sp>
        <p:nvSpPr>
          <p:cNvPr id="14" name="TextBox 13">
            <a:extLst>
              <a:ext uri="{FF2B5EF4-FFF2-40B4-BE49-F238E27FC236}">
                <a16:creationId xmlns:a16="http://schemas.microsoft.com/office/drawing/2014/main" id="{B0C554B9-126E-C1F8-E92A-F4BF34C80D4B}"/>
              </a:ext>
            </a:extLst>
          </p:cNvPr>
          <p:cNvSpPr txBox="1"/>
          <p:nvPr/>
        </p:nvSpPr>
        <p:spPr>
          <a:xfrm>
            <a:off x="2186085" y="4272060"/>
            <a:ext cx="7613779" cy="1015663"/>
          </a:xfrm>
          <a:prstGeom prst="rect">
            <a:avLst/>
          </a:prstGeom>
          <a:noFill/>
        </p:spPr>
        <p:txBody>
          <a:bodyPr wrap="square">
            <a:spAutoFit/>
          </a:bodyPr>
          <a:lstStyle/>
          <a:p>
            <a:pPr algn="ctr"/>
            <a:r>
              <a:rPr lang="en-IN" sz="6000" b="1" dirty="0">
                <a:latin typeface="Times New Roman" panose="02020603050405020304" pitchFamily="18" charset="0"/>
                <a:cs typeface="Times New Roman" panose="02020603050405020304" pitchFamily="18" charset="0"/>
              </a:rPr>
              <a:t>THANK YOU</a:t>
            </a:r>
          </a:p>
        </p:txBody>
      </p:sp>
      <p:sp>
        <p:nvSpPr>
          <p:cNvPr id="17" name="TextBox 16">
            <a:extLst>
              <a:ext uri="{FF2B5EF4-FFF2-40B4-BE49-F238E27FC236}">
                <a16:creationId xmlns:a16="http://schemas.microsoft.com/office/drawing/2014/main" id="{9B6823FA-A141-5A66-2CFA-021D38927D0B}"/>
              </a:ext>
            </a:extLst>
          </p:cNvPr>
          <p:cNvSpPr txBox="1"/>
          <p:nvPr/>
        </p:nvSpPr>
        <p:spPr>
          <a:xfrm>
            <a:off x="860748" y="1200946"/>
            <a:ext cx="11110428" cy="1384995"/>
          </a:xfrm>
          <a:prstGeom prst="rect">
            <a:avLst/>
          </a:prstGeom>
          <a:noFill/>
        </p:spPr>
        <p:txBody>
          <a:bodyPr wrap="square">
            <a:spAutoFit/>
          </a:bodyPr>
          <a:lstStyle/>
          <a:p>
            <a:pPr algn="just"/>
            <a:r>
              <a:rPr lang="en-IN" sz="2800" dirty="0">
                <a:latin typeface="Times New Roman" panose="02020603050405020304" pitchFamily="18" charset="0"/>
                <a:cs typeface="Times New Roman" panose="02020603050405020304" pitchFamily="18" charset="0"/>
              </a:rPr>
              <a:t>By this idea approach , we are concluding that conservation of water would be enhanced and there will be  no lavishness usage of water. So that we can able to save the water and it is cost effective system.</a:t>
            </a:r>
          </a:p>
        </p:txBody>
      </p:sp>
      <p:pic>
        <p:nvPicPr>
          <p:cNvPr id="7" name="Picture 6">
            <a:extLst>
              <a:ext uri="{FF2B5EF4-FFF2-40B4-BE49-F238E27FC236}">
                <a16:creationId xmlns:a16="http://schemas.microsoft.com/office/drawing/2014/main" id="{3789AE04-C4EA-2CD9-9A52-97E99F37A544}"/>
              </a:ext>
            </a:extLst>
          </p:cNvPr>
          <p:cNvPicPr>
            <a:picLocks noChangeAspect="1"/>
          </p:cNvPicPr>
          <p:nvPr/>
        </p:nvPicPr>
        <p:blipFill>
          <a:blip r:embed="rId4"/>
          <a:stretch>
            <a:fillRect/>
          </a:stretch>
        </p:blipFill>
        <p:spPr>
          <a:xfrm>
            <a:off x="8969505" y="4179383"/>
            <a:ext cx="1036410" cy="1201016"/>
          </a:xfrm>
          <a:prstGeom prst="rect">
            <a:avLst/>
          </a:prstGeom>
        </p:spPr>
      </p:pic>
    </p:spTree>
    <p:extLst>
      <p:ext uri="{BB962C8B-B14F-4D97-AF65-F5344CB8AC3E}">
        <p14:creationId xmlns:p14="http://schemas.microsoft.com/office/powerpoint/2010/main" val="341782232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329</TotalTime>
  <Words>265</Words>
  <Application>Microsoft Office PowerPoint</Application>
  <PresentationFormat>Widescreen</PresentationFormat>
  <Paragraphs>15</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Corbel</vt:lpstr>
      <vt:lpstr>Times New Roman</vt:lpstr>
      <vt:lpstr>Depth</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Tamil Arasi</dc:creator>
  <cp:lastModifiedBy>tamilqueen4141611@outlook.com</cp:lastModifiedBy>
  <cp:revision>9</cp:revision>
  <dcterms:created xsi:type="dcterms:W3CDTF">2023-09-28T14:28:51Z</dcterms:created>
  <dcterms:modified xsi:type="dcterms:W3CDTF">2023-09-29T20:21:37Z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